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65" r:id="rId5"/>
    <p:sldId id="258" r:id="rId6"/>
    <p:sldId id="259" r:id="rId7"/>
    <p:sldId id="260" r:id="rId8"/>
    <p:sldId id="263" r:id="rId9"/>
    <p:sldId id="264" r:id="rId10"/>
    <p:sldId id="266" r:id="rId11"/>
    <p:sldId id="267" r:id="rId12"/>
    <p:sldId id="274" r:id="rId13"/>
    <p:sldId id="269" r:id="rId14"/>
    <p:sldId id="271" r:id="rId15"/>
    <p:sldId id="272"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y Burr" initials="HB" lastIdx="1" clrIdx="0">
    <p:extLst>
      <p:ext uri="{19B8F6BF-5375-455C-9EA6-DF929625EA0E}">
        <p15:presenceInfo xmlns:p15="http://schemas.microsoft.com/office/powerpoint/2012/main" userId="bfc28aaba01ace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1256"/>
    <a:srgbClr val="263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AEE4FF-D64D-44A6-9516-B1A4510D1836}" v="16" dt="2021-01-03T23:54:24.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08" autoAdjust="0"/>
    <p:restoredTop sz="94660"/>
  </p:normalViewPr>
  <p:slideViewPr>
    <p:cSldViewPr snapToGrid="0">
      <p:cViewPr varScale="1">
        <p:scale>
          <a:sx n="114" d="100"/>
          <a:sy n="114"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83487-7FEA-4C1E-818B-2DD925138B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679D303-2701-438A-968D-B8058C0339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C7C84B4-C743-4FAE-A261-63810E5519BC}"/>
              </a:ext>
            </a:extLst>
          </p:cNvPr>
          <p:cNvSpPr>
            <a:spLocks noGrp="1"/>
          </p:cNvSpPr>
          <p:nvPr>
            <p:ph type="dt" sz="half" idx="10"/>
          </p:nvPr>
        </p:nvSpPr>
        <p:spPr/>
        <p:txBody>
          <a:bodyPr/>
          <a:lstStyle/>
          <a:p>
            <a:fld id="{96D4AA25-C62D-4D7B-A9B7-09266D552F05}" type="datetimeFigureOut">
              <a:rPr lang="en-GB" smtClean="0"/>
              <a:t>06/01/2021</a:t>
            </a:fld>
            <a:endParaRPr lang="en-GB"/>
          </a:p>
        </p:txBody>
      </p:sp>
      <p:sp>
        <p:nvSpPr>
          <p:cNvPr id="5" name="Footer Placeholder 4">
            <a:extLst>
              <a:ext uri="{FF2B5EF4-FFF2-40B4-BE49-F238E27FC236}">
                <a16:creationId xmlns:a16="http://schemas.microsoft.com/office/drawing/2014/main" id="{561AFFF0-C32B-4AF2-B336-8F06C337E0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DDB6A5-0D3E-445E-AFB1-80F625C98637}"/>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9842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6777-845A-4213-B9E9-67FBAC5F52A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34E67AF-3E49-4370-A558-7B64079914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D8916-B4D9-483E-9595-93AE9DB96D32}"/>
              </a:ext>
            </a:extLst>
          </p:cNvPr>
          <p:cNvSpPr>
            <a:spLocks noGrp="1"/>
          </p:cNvSpPr>
          <p:nvPr>
            <p:ph type="dt" sz="half" idx="10"/>
          </p:nvPr>
        </p:nvSpPr>
        <p:spPr/>
        <p:txBody>
          <a:bodyPr/>
          <a:lstStyle/>
          <a:p>
            <a:fld id="{96D4AA25-C62D-4D7B-A9B7-09266D552F05}" type="datetimeFigureOut">
              <a:rPr lang="en-GB" smtClean="0"/>
              <a:t>06/01/2021</a:t>
            </a:fld>
            <a:endParaRPr lang="en-GB"/>
          </a:p>
        </p:txBody>
      </p:sp>
      <p:sp>
        <p:nvSpPr>
          <p:cNvPr id="5" name="Footer Placeholder 4">
            <a:extLst>
              <a:ext uri="{FF2B5EF4-FFF2-40B4-BE49-F238E27FC236}">
                <a16:creationId xmlns:a16="http://schemas.microsoft.com/office/drawing/2014/main" id="{63B3C8B7-C14C-41A9-A5F6-5D47936DC7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3A18DA-682D-4758-B559-63B221C74378}"/>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6951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D02024-E06E-4892-B792-22F9FF88A6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17615D-29A5-4E4B-BE38-F7ECBFA4A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7E4C6E-6D66-43C7-ABE0-7D46DD1F2A07}"/>
              </a:ext>
            </a:extLst>
          </p:cNvPr>
          <p:cNvSpPr>
            <a:spLocks noGrp="1"/>
          </p:cNvSpPr>
          <p:nvPr>
            <p:ph type="dt" sz="half" idx="10"/>
          </p:nvPr>
        </p:nvSpPr>
        <p:spPr/>
        <p:txBody>
          <a:bodyPr/>
          <a:lstStyle/>
          <a:p>
            <a:fld id="{96D4AA25-C62D-4D7B-A9B7-09266D552F05}" type="datetimeFigureOut">
              <a:rPr lang="en-GB" smtClean="0"/>
              <a:t>06/01/2021</a:t>
            </a:fld>
            <a:endParaRPr lang="en-GB"/>
          </a:p>
        </p:txBody>
      </p:sp>
      <p:sp>
        <p:nvSpPr>
          <p:cNvPr id="5" name="Footer Placeholder 4">
            <a:extLst>
              <a:ext uri="{FF2B5EF4-FFF2-40B4-BE49-F238E27FC236}">
                <a16:creationId xmlns:a16="http://schemas.microsoft.com/office/drawing/2014/main" id="{87C32DF9-9DD0-40D0-90D8-F78DF6613F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53073F-6303-4613-8E72-72BB61DA9DCB}"/>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63457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865407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2412101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D79E30-53D0-491E-9CF3-087FDDA06B98}" type="datetimeFigureOut">
              <a:rPr lang="en-GB" smtClean="0"/>
              <a:t>06/01/2021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278429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D79E30-53D0-491E-9CF3-087FDDA06B98}" type="datetimeFigureOut">
              <a:rPr lang="en-GB" smtClean="0"/>
              <a:t>06/01/2021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143232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D79E30-53D0-491E-9CF3-087FDDA06B98}" type="datetimeFigureOut">
              <a:rPr lang="en-GB" smtClean="0"/>
              <a:t>06/01/2021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4088200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D79E30-53D0-491E-9CF3-087FDDA06B98}" type="datetimeFigureOut">
              <a:rPr lang="en-GB" smtClean="0"/>
              <a:t>06/01/2021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3852630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D79E30-53D0-491E-9CF3-087FDDA06B98}" type="datetimeFigureOut">
              <a:rPr lang="en-GB" smtClean="0"/>
              <a:t>06/01/2021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440442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79E30-53D0-491E-9CF3-087FDDA06B98}" type="datetimeFigureOut">
              <a:rPr lang="en-GB" smtClean="0"/>
              <a:t>06/01/2021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306611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23C2-EDEC-4B59-8128-031F506BD4F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683B8D4-8B71-4702-862E-368D36136A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92F86F-8E33-4776-8BB4-7A860ED3BFED}"/>
              </a:ext>
            </a:extLst>
          </p:cNvPr>
          <p:cNvSpPr>
            <a:spLocks noGrp="1"/>
          </p:cNvSpPr>
          <p:nvPr>
            <p:ph type="dt" sz="half" idx="10"/>
          </p:nvPr>
        </p:nvSpPr>
        <p:spPr/>
        <p:txBody>
          <a:bodyPr/>
          <a:lstStyle/>
          <a:p>
            <a:fld id="{96D4AA25-C62D-4D7B-A9B7-09266D552F05}" type="datetimeFigureOut">
              <a:rPr lang="en-GB" smtClean="0"/>
              <a:t>06/01/2021</a:t>
            </a:fld>
            <a:endParaRPr lang="en-GB"/>
          </a:p>
        </p:txBody>
      </p:sp>
      <p:sp>
        <p:nvSpPr>
          <p:cNvPr id="5" name="Footer Placeholder 4">
            <a:extLst>
              <a:ext uri="{FF2B5EF4-FFF2-40B4-BE49-F238E27FC236}">
                <a16:creationId xmlns:a16="http://schemas.microsoft.com/office/drawing/2014/main" id="{D927EC48-A046-4AB9-804E-CB8E064C5A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CD0899-63AF-4EA0-B0DC-5B559F8BD9E4}"/>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2658593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79E30-53D0-491E-9CF3-087FDDA06B98}" type="datetimeFigureOut">
              <a:rPr lang="en-GB" smtClean="0"/>
              <a:t>06/01/2021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289552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2229767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315485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D48C-FDC4-4B65-88FF-ACC3D3968E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CFA091C-57D3-44AD-8A4B-6D0E4027E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1A78B5-C1E3-4C0F-87FE-14BE853A0ACA}"/>
              </a:ext>
            </a:extLst>
          </p:cNvPr>
          <p:cNvSpPr>
            <a:spLocks noGrp="1"/>
          </p:cNvSpPr>
          <p:nvPr>
            <p:ph type="dt" sz="half" idx="10"/>
          </p:nvPr>
        </p:nvSpPr>
        <p:spPr/>
        <p:txBody>
          <a:bodyPr/>
          <a:lstStyle/>
          <a:p>
            <a:fld id="{96D4AA25-C62D-4D7B-A9B7-09266D552F05}" type="datetimeFigureOut">
              <a:rPr lang="en-GB" smtClean="0"/>
              <a:t>06/01/2021</a:t>
            </a:fld>
            <a:endParaRPr lang="en-GB"/>
          </a:p>
        </p:txBody>
      </p:sp>
      <p:sp>
        <p:nvSpPr>
          <p:cNvPr id="5" name="Footer Placeholder 4">
            <a:extLst>
              <a:ext uri="{FF2B5EF4-FFF2-40B4-BE49-F238E27FC236}">
                <a16:creationId xmlns:a16="http://schemas.microsoft.com/office/drawing/2014/main" id="{F7469679-7B8F-4F99-B667-1942CF506D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B44C5-D035-4526-B248-5D0B7953C7AA}"/>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672665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DF9EB-F6C4-41A3-8EB0-9C681BA908C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A04053-C44A-4A58-837B-96CAA2946E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CD6430-CAAC-47B6-BCC0-96B0EEC275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F6D889A-27C0-4F72-845F-3EF435554A3B}"/>
              </a:ext>
            </a:extLst>
          </p:cNvPr>
          <p:cNvSpPr>
            <a:spLocks noGrp="1"/>
          </p:cNvSpPr>
          <p:nvPr>
            <p:ph type="dt" sz="half" idx="10"/>
          </p:nvPr>
        </p:nvSpPr>
        <p:spPr/>
        <p:txBody>
          <a:bodyPr/>
          <a:lstStyle/>
          <a:p>
            <a:fld id="{96D4AA25-C62D-4D7B-A9B7-09266D552F05}" type="datetimeFigureOut">
              <a:rPr lang="en-GB" smtClean="0"/>
              <a:t>06/01/2021</a:t>
            </a:fld>
            <a:endParaRPr lang="en-GB"/>
          </a:p>
        </p:txBody>
      </p:sp>
      <p:sp>
        <p:nvSpPr>
          <p:cNvPr id="6" name="Footer Placeholder 5">
            <a:extLst>
              <a:ext uri="{FF2B5EF4-FFF2-40B4-BE49-F238E27FC236}">
                <a16:creationId xmlns:a16="http://schemas.microsoft.com/office/drawing/2014/main" id="{91703B21-07EC-44D6-B42F-74AD732C10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BD2F5F-FB82-4CC4-BB89-45FEAF62EF1B}"/>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94739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6A4FB-333A-47DC-B273-6443D73183B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923F92-907C-44F9-9C39-359734E94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BD335A-680F-42B6-8794-446BAC8BF6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79D3A68-3E29-491A-B0F1-CF0A6DA63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DD18F1-0770-4E00-95D0-DBEB3F98E8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AA5E447-582C-4D7B-852D-744EAD9D38CE}"/>
              </a:ext>
            </a:extLst>
          </p:cNvPr>
          <p:cNvSpPr>
            <a:spLocks noGrp="1"/>
          </p:cNvSpPr>
          <p:nvPr>
            <p:ph type="dt" sz="half" idx="10"/>
          </p:nvPr>
        </p:nvSpPr>
        <p:spPr/>
        <p:txBody>
          <a:bodyPr/>
          <a:lstStyle/>
          <a:p>
            <a:fld id="{96D4AA25-C62D-4D7B-A9B7-09266D552F05}" type="datetimeFigureOut">
              <a:rPr lang="en-GB" smtClean="0"/>
              <a:t>06/01/2021</a:t>
            </a:fld>
            <a:endParaRPr lang="en-GB"/>
          </a:p>
        </p:txBody>
      </p:sp>
      <p:sp>
        <p:nvSpPr>
          <p:cNvPr id="8" name="Footer Placeholder 7">
            <a:extLst>
              <a:ext uri="{FF2B5EF4-FFF2-40B4-BE49-F238E27FC236}">
                <a16:creationId xmlns:a16="http://schemas.microsoft.com/office/drawing/2014/main" id="{E320309D-C996-4A6A-A4E6-2BF949DFAE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8632388-5525-41F9-94D1-5834E687F9C1}"/>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20303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727C-9B18-40B9-9B61-F85BB55205C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D692AA8-3941-42F2-AFDA-0EF6A4D60560}"/>
              </a:ext>
            </a:extLst>
          </p:cNvPr>
          <p:cNvSpPr>
            <a:spLocks noGrp="1"/>
          </p:cNvSpPr>
          <p:nvPr>
            <p:ph type="dt" sz="half" idx="10"/>
          </p:nvPr>
        </p:nvSpPr>
        <p:spPr/>
        <p:txBody>
          <a:bodyPr/>
          <a:lstStyle/>
          <a:p>
            <a:fld id="{96D4AA25-C62D-4D7B-A9B7-09266D552F05}" type="datetimeFigureOut">
              <a:rPr lang="en-GB" smtClean="0"/>
              <a:t>06/01/2021</a:t>
            </a:fld>
            <a:endParaRPr lang="en-GB"/>
          </a:p>
        </p:txBody>
      </p:sp>
      <p:sp>
        <p:nvSpPr>
          <p:cNvPr id="4" name="Footer Placeholder 3">
            <a:extLst>
              <a:ext uri="{FF2B5EF4-FFF2-40B4-BE49-F238E27FC236}">
                <a16:creationId xmlns:a16="http://schemas.microsoft.com/office/drawing/2014/main" id="{923341DF-0EEF-4FD3-B9D5-CE78BD834C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7AF4DB-E6FF-47B0-B565-B192F1E89F99}"/>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207853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8A018F-62C8-4469-AB6A-5280AC6BAD99}"/>
              </a:ext>
            </a:extLst>
          </p:cNvPr>
          <p:cNvSpPr>
            <a:spLocks noGrp="1"/>
          </p:cNvSpPr>
          <p:nvPr>
            <p:ph type="dt" sz="half" idx="10"/>
          </p:nvPr>
        </p:nvSpPr>
        <p:spPr/>
        <p:txBody>
          <a:bodyPr/>
          <a:lstStyle/>
          <a:p>
            <a:fld id="{96D4AA25-C62D-4D7B-A9B7-09266D552F05}" type="datetimeFigureOut">
              <a:rPr lang="en-GB" smtClean="0"/>
              <a:t>06/01/2021</a:t>
            </a:fld>
            <a:endParaRPr lang="en-GB"/>
          </a:p>
        </p:txBody>
      </p:sp>
      <p:sp>
        <p:nvSpPr>
          <p:cNvPr id="3" name="Footer Placeholder 2">
            <a:extLst>
              <a:ext uri="{FF2B5EF4-FFF2-40B4-BE49-F238E27FC236}">
                <a16:creationId xmlns:a16="http://schemas.microsoft.com/office/drawing/2014/main" id="{D814B47D-2A8A-4E54-A8EA-93216BB8C0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C91939-7EF3-4AF1-B0DB-5C7EEFD7355A}"/>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73390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60FD-42D1-449E-BC73-16ADC1E1D7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4A591FB-F8A1-49A9-8FCF-EC0F83D9FD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C979220-0817-4794-8BD0-D993B1EAB0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3D8E0C-3DE1-4F5D-A863-D14ECA607082}"/>
              </a:ext>
            </a:extLst>
          </p:cNvPr>
          <p:cNvSpPr>
            <a:spLocks noGrp="1"/>
          </p:cNvSpPr>
          <p:nvPr>
            <p:ph type="dt" sz="half" idx="10"/>
          </p:nvPr>
        </p:nvSpPr>
        <p:spPr/>
        <p:txBody>
          <a:bodyPr/>
          <a:lstStyle/>
          <a:p>
            <a:fld id="{96D4AA25-C62D-4D7B-A9B7-09266D552F05}" type="datetimeFigureOut">
              <a:rPr lang="en-GB" smtClean="0"/>
              <a:t>06/01/2021</a:t>
            </a:fld>
            <a:endParaRPr lang="en-GB"/>
          </a:p>
        </p:txBody>
      </p:sp>
      <p:sp>
        <p:nvSpPr>
          <p:cNvPr id="6" name="Footer Placeholder 5">
            <a:extLst>
              <a:ext uri="{FF2B5EF4-FFF2-40B4-BE49-F238E27FC236}">
                <a16:creationId xmlns:a16="http://schemas.microsoft.com/office/drawing/2014/main" id="{52891D56-C0FA-4776-B257-AC6D261729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91B68F-EE29-476C-921A-D69F0C973840}"/>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861924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0889-85C6-4EDD-A44E-B5D2F656CA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46F995-745A-4AF2-BDCA-A6B3FAD4FE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F9BC503-E9C9-483C-8CC5-E3A0313EF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E8BA05-D58C-4F46-8570-32748E89BF7D}"/>
              </a:ext>
            </a:extLst>
          </p:cNvPr>
          <p:cNvSpPr>
            <a:spLocks noGrp="1"/>
          </p:cNvSpPr>
          <p:nvPr>
            <p:ph type="dt" sz="half" idx="10"/>
          </p:nvPr>
        </p:nvSpPr>
        <p:spPr/>
        <p:txBody>
          <a:bodyPr/>
          <a:lstStyle/>
          <a:p>
            <a:fld id="{96D4AA25-C62D-4D7B-A9B7-09266D552F05}" type="datetimeFigureOut">
              <a:rPr lang="en-GB" smtClean="0"/>
              <a:t>06/01/2021</a:t>
            </a:fld>
            <a:endParaRPr lang="en-GB"/>
          </a:p>
        </p:txBody>
      </p:sp>
      <p:sp>
        <p:nvSpPr>
          <p:cNvPr id="6" name="Footer Placeholder 5">
            <a:extLst>
              <a:ext uri="{FF2B5EF4-FFF2-40B4-BE49-F238E27FC236}">
                <a16:creationId xmlns:a16="http://schemas.microsoft.com/office/drawing/2014/main" id="{19781AB0-1B90-4557-833D-FECB622F01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4E22289-8A79-419F-A4CE-D014903AF9E8}"/>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14745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45ABBB-E064-4F81-AD0D-D333A98BB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A2FD96D-D2D2-4D9B-90BB-2371BEFF5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883DA5-1579-48F7-8CC6-4F2A8900A2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4AA25-C62D-4D7B-A9B7-09266D552F05}" type="datetimeFigureOut">
              <a:rPr lang="en-GB" smtClean="0"/>
              <a:t>06/01/2021</a:t>
            </a:fld>
            <a:endParaRPr lang="en-GB"/>
          </a:p>
        </p:txBody>
      </p:sp>
      <p:sp>
        <p:nvSpPr>
          <p:cNvPr id="5" name="Footer Placeholder 4">
            <a:extLst>
              <a:ext uri="{FF2B5EF4-FFF2-40B4-BE49-F238E27FC236}">
                <a16:creationId xmlns:a16="http://schemas.microsoft.com/office/drawing/2014/main" id="{73B92975-2048-4990-B08D-F9784508C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E08C5E0-3259-4188-BD01-DC618314B6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06059-7D17-4BBA-A381-9A1C40B91203}" type="slidenum">
              <a:rPr lang="en-GB" smtClean="0"/>
              <a:t>‹#›</a:t>
            </a:fld>
            <a:endParaRPr lang="en-GB"/>
          </a:p>
        </p:txBody>
      </p:sp>
    </p:spTree>
    <p:extLst>
      <p:ext uri="{BB962C8B-B14F-4D97-AF65-F5344CB8AC3E}">
        <p14:creationId xmlns:p14="http://schemas.microsoft.com/office/powerpoint/2010/main" val="3690934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79E30-53D0-491E-9CF3-087FDDA06B98}" type="datetimeFigureOut">
              <a:rPr lang="en-GB" smtClean="0"/>
              <a:t>06/01/2021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7EA94D-6B78-4851-B58F-D9F30EDEE810}" type="slidenum">
              <a:rPr lang="en-GB" smtClean="0"/>
              <a:t>‹#›</a:t>
            </a:fld>
            <a:endParaRPr lang="en-GB"/>
          </a:p>
        </p:txBody>
      </p:sp>
    </p:spTree>
    <p:extLst>
      <p:ext uri="{BB962C8B-B14F-4D97-AF65-F5344CB8AC3E}">
        <p14:creationId xmlns:p14="http://schemas.microsoft.com/office/powerpoint/2010/main" val="29988907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Video 3">
            <a:extLst>
              <a:ext uri="{FF2B5EF4-FFF2-40B4-BE49-F238E27FC236}">
                <a16:creationId xmlns:a16="http://schemas.microsoft.com/office/drawing/2014/main" id="{2E9EADCC-9091-4D02-9844-5C18F3D8D5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6D9B2960-9FD6-404C-A2FE-A6A7B3FFA4C3}"/>
              </a:ext>
            </a:extLst>
          </p:cNvPr>
          <p:cNvSpPr/>
          <p:nvPr/>
        </p:nvSpPr>
        <p:spPr>
          <a:xfrm>
            <a:off x="0" y="-1"/>
            <a:ext cx="12192000" cy="6857990"/>
          </a:xfrm>
          <a:prstGeom prst="rect">
            <a:avLst/>
          </a:prstGeom>
          <a:solidFill>
            <a:srgbClr val="000000">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latin typeface="Inter Medium" panose="020B0502030000000004" pitchFamily="34" charset="0"/>
              <a:ea typeface="Inter Medium" panose="020B0502030000000004" pitchFamily="34" charset="0"/>
            </a:endParaRPr>
          </a:p>
        </p:txBody>
      </p:sp>
      <p:grpSp>
        <p:nvGrpSpPr>
          <p:cNvPr id="13" name="Group 12">
            <a:extLst>
              <a:ext uri="{FF2B5EF4-FFF2-40B4-BE49-F238E27FC236}">
                <a16:creationId xmlns:a16="http://schemas.microsoft.com/office/drawing/2014/main" id="{86552DDC-187A-453F-A08A-08707A54268B}"/>
              </a:ext>
            </a:extLst>
          </p:cNvPr>
          <p:cNvGrpSpPr/>
          <p:nvPr/>
        </p:nvGrpSpPr>
        <p:grpSpPr>
          <a:xfrm>
            <a:off x="3790727" y="2774565"/>
            <a:ext cx="4610558" cy="1375984"/>
            <a:chOff x="3713089" y="2935983"/>
            <a:chExt cx="4610558" cy="1375984"/>
          </a:xfrm>
        </p:grpSpPr>
        <p:grpSp>
          <p:nvGrpSpPr>
            <p:cNvPr id="14" name="Group 13">
              <a:extLst>
                <a:ext uri="{FF2B5EF4-FFF2-40B4-BE49-F238E27FC236}">
                  <a16:creationId xmlns:a16="http://schemas.microsoft.com/office/drawing/2014/main" id="{5A3FA085-EEEC-45E3-BFEB-3FF1F5115F9B}"/>
                </a:ext>
              </a:extLst>
            </p:cNvPr>
            <p:cNvGrpSpPr/>
            <p:nvPr/>
          </p:nvGrpSpPr>
          <p:grpSpPr>
            <a:xfrm>
              <a:off x="3713089" y="2935983"/>
              <a:ext cx="4610558" cy="1038492"/>
              <a:chOff x="3790727" y="2918969"/>
              <a:chExt cx="4610558" cy="1038492"/>
            </a:xfrm>
          </p:grpSpPr>
          <p:pic>
            <p:nvPicPr>
              <p:cNvPr id="16" name="Picture 15">
                <a:extLst>
                  <a:ext uri="{FF2B5EF4-FFF2-40B4-BE49-F238E27FC236}">
                    <a16:creationId xmlns:a16="http://schemas.microsoft.com/office/drawing/2014/main" id="{08F6CA23-56CA-4C15-B227-505E193B0A2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186048" y="2918969"/>
                <a:ext cx="1819903" cy="438370"/>
              </a:xfrm>
              <a:prstGeom prst="rect">
                <a:avLst/>
              </a:prstGeom>
            </p:spPr>
          </p:pic>
          <p:sp>
            <p:nvSpPr>
              <p:cNvPr id="17" name="TextBox 16">
                <a:extLst>
                  <a:ext uri="{FF2B5EF4-FFF2-40B4-BE49-F238E27FC236}">
                    <a16:creationId xmlns:a16="http://schemas.microsoft.com/office/drawing/2014/main" id="{3DE2AA79-49CF-4B9F-BF35-EA2253A69050}"/>
                  </a:ext>
                </a:extLst>
              </p:cNvPr>
              <p:cNvSpPr txBox="1"/>
              <p:nvPr/>
            </p:nvSpPr>
            <p:spPr>
              <a:xfrm>
                <a:off x="3790727" y="3495796"/>
                <a:ext cx="4610558" cy="461665"/>
              </a:xfrm>
              <a:prstGeom prst="rect">
                <a:avLst/>
              </a:prstGeom>
              <a:noFill/>
            </p:spPr>
            <p:txBody>
              <a:bodyPr wrap="none" rtlCol="0">
                <a:spAutoFit/>
              </a:bodyPr>
              <a:lstStyle/>
              <a:p>
                <a:pPr algn="ctr"/>
                <a:r>
                  <a:rPr lang="en-GB" sz="2400" b="1" dirty="0">
                    <a:solidFill>
                      <a:schemeClr val="bg1"/>
                    </a:solidFill>
                    <a:latin typeface="Inter SemiBold" panose="020B0502030000000004" pitchFamily="34" charset="0"/>
                    <a:ea typeface="Inter SemiBold" panose="020B0502030000000004" pitchFamily="34" charset="0"/>
                  </a:rPr>
                  <a:t>Transport for South Midlands</a:t>
                </a:r>
              </a:p>
            </p:txBody>
          </p:sp>
        </p:grpSp>
        <p:sp>
          <p:nvSpPr>
            <p:cNvPr id="15" name="TextBox 14">
              <a:extLst>
                <a:ext uri="{FF2B5EF4-FFF2-40B4-BE49-F238E27FC236}">
                  <a16:creationId xmlns:a16="http://schemas.microsoft.com/office/drawing/2014/main" id="{5FFD96B1-7408-40D8-9931-CD5A76691567}"/>
                </a:ext>
              </a:extLst>
            </p:cNvPr>
            <p:cNvSpPr txBox="1"/>
            <p:nvPr/>
          </p:nvSpPr>
          <p:spPr>
            <a:xfrm>
              <a:off x="4847212" y="4004190"/>
              <a:ext cx="2342308" cy="307777"/>
            </a:xfrm>
            <a:prstGeom prst="rect">
              <a:avLst/>
            </a:prstGeom>
            <a:noFill/>
          </p:spPr>
          <p:txBody>
            <a:bodyPr wrap="none" rtlCol="0">
              <a:spAutoFit/>
            </a:bodyPr>
            <a:lstStyle/>
            <a:p>
              <a:pPr algn="ctr"/>
              <a:r>
                <a:rPr lang="en-GB" sz="1400" dirty="0">
                  <a:solidFill>
                    <a:schemeClr val="bg1"/>
                  </a:solidFill>
                  <a:latin typeface="Inter" panose="020B0502030000000004" pitchFamily="34" charset="0"/>
                  <a:ea typeface="Inter" panose="020B0502030000000004" pitchFamily="34" charset="0"/>
                </a:rPr>
                <a:t>An explainer – </a:t>
              </a:r>
              <a:r>
                <a:rPr lang="en-GB" sz="1400" b="1" dirty="0">
                  <a:solidFill>
                    <a:schemeClr val="bg1"/>
                  </a:solidFill>
                  <a:latin typeface="Inter Medium" panose="020B0502030000000004" pitchFamily="34" charset="0"/>
                  <a:ea typeface="Inter Medium" panose="020B0502030000000004" pitchFamily="34" charset="0"/>
                </a:rPr>
                <a:t>Harry Burr</a:t>
              </a:r>
              <a:endParaRPr lang="en-GB" sz="1400" dirty="0">
                <a:solidFill>
                  <a:schemeClr val="bg1"/>
                </a:solidFill>
                <a:latin typeface="Inter Medium" panose="020B0502030000000004" pitchFamily="34" charset="0"/>
                <a:ea typeface="Inter Medium" panose="020B0502030000000004" pitchFamily="34" charset="0"/>
              </a:endParaRPr>
            </a:p>
          </p:txBody>
        </p:sp>
      </p:grpSp>
    </p:spTree>
    <p:extLst>
      <p:ext uri="{BB962C8B-B14F-4D97-AF65-F5344CB8AC3E}">
        <p14:creationId xmlns:p14="http://schemas.microsoft.com/office/powerpoint/2010/main" val="12042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GB" sz="4000" dirty="0"/>
              <a:t>Who we are</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400" dirty="0"/>
              <a:t>Transport for South Midlands is a consortium of local councils and some stakeholders, such as Parish and town councils, District, County, and Unitary Authorities, and certain local businesses and sub-national transport bodies.</a:t>
            </a:r>
          </a:p>
          <a:p>
            <a:r>
              <a:rPr lang="en-GB" sz="1400" dirty="0"/>
              <a:t>However, today, we are focussing on you, a parish council.</a:t>
            </a:r>
          </a:p>
        </p:txBody>
      </p:sp>
    </p:spTree>
    <p:extLst>
      <p:ext uri="{BB962C8B-B14F-4D97-AF65-F5344CB8AC3E}">
        <p14:creationId xmlns:p14="http://schemas.microsoft.com/office/powerpoint/2010/main" val="2572388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Where is the South Midlands?</a:t>
            </a:r>
          </a:p>
        </p:txBody>
      </p:sp>
      <p:sp>
        <p:nvSpPr>
          <p:cNvPr id="76"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Map&#10;&#10;Description automatically generated">
            <a:extLst>
              <a:ext uri="{FF2B5EF4-FFF2-40B4-BE49-F238E27FC236}">
                <a16:creationId xmlns:a16="http://schemas.microsoft.com/office/drawing/2014/main" id="{0C8D395F-03AA-467E-B29E-16F5C6895BC2}"/>
              </a:ext>
            </a:extLst>
          </p:cNvPr>
          <p:cNvPicPr>
            <a:picLocks noChangeAspect="1"/>
          </p:cNvPicPr>
          <p:nvPr/>
        </p:nvPicPr>
        <p:blipFill rotWithShape="1">
          <a:blip r:embed="rId2">
            <a:extLst>
              <a:ext uri="{28A0092B-C50C-407E-A947-70E740481C1C}">
                <a14:useLocalDpi xmlns:a14="http://schemas.microsoft.com/office/drawing/2010/main" val="0"/>
              </a:ext>
            </a:extLst>
          </a:blip>
          <a:srcRect l="1101"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72001415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GB" sz="4000" dirty="0"/>
              <a:t>Our goals</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400" dirty="0"/>
              <a:t>Our goal is to get as many local councils and stakeholders involved in Transport for South Midlands, with a goal to improve our long term public transport strategy goals, and do this in an environmentally sustainable way.</a:t>
            </a:r>
          </a:p>
          <a:p>
            <a:r>
              <a:rPr lang="en-GB" sz="1400" dirty="0"/>
              <a:t>We also strive to create new ideas, with help from every one of our members. Any of our members can chip in ideas, as well as comment on existing ones at our meetings, which we’ll get more into later.</a:t>
            </a:r>
          </a:p>
          <a:p>
            <a:r>
              <a:rPr lang="en-GB" sz="1400" dirty="0"/>
              <a:t>Another one of our goals is to get as many local councils and stakeholders involved as possible to make lobbying the Government and campaigning for new projects easier, with a larger voice.</a:t>
            </a:r>
          </a:p>
        </p:txBody>
      </p:sp>
    </p:spTree>
    <p:extLst>
      <p:ext uri="{BB962C8B-B14F-4D97-AF65-F5344CB8AC3E}">
        <p14:creationId xmlns:p14="http://schemas.microsoft.com/office/powerpoint/2010/main" val="1054554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GB" sz="4000" dirty="0"/>
              <a:t>Benefits of joining us</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400" b="1" dirty="0"/>
              <a:t>Having a louder voice</a:t>
            </a:r>
            <a:r>
              <a:rPr lang="en-GB" sz="1400" dirty="0"/>
              <a:t>: By joining us, you can have a louder voice in local transport issues, and bring ideas to the table for all of us to consider, as well as commenting on ideas already existing, and ones suggested by other members.</a:t>
            </a:r>
          </a:p>
          <a:p>
            <a:r>
              <a:rPr lang="en-GB" sz="1400" b="1" dirty="0"/>
              <a:t>Give your input</a:t>
            </a:r>
            <a:r>
              <a:rPr lang="en-GB" sz="1400" dirty="0"/>
              <a:t>: Also, you can give your input on a very local level, by asking your residents for proposals and ideas to redirect to us in our meetings.</a:t>
            </a:r>
          </a:p>
          <a:p>
            <a:r>
              <a:rPr lang="en-GB" sz="1400" b="1" dirty="0"/>
              <a:t>Collaborate with others</a:t>
            </a:r>
            <a:r>
              <a:rPr lang="en-GB" sz="1400" dirty="0"/>
              <a:t>: At our meetings, you’ll be able to communicate with other parish/town councils, and possibly in future, people with more authority, such as County Councils and Unitary Authorities, and even at some point, maybe Central Government Departments.</a:t>
            </a:r>
            <a:endParaRPr lang="en-GB" sz="1400" b="1" dirty="0"/>
          </a:p>
        </p:txBody>
      </p:sp>
    </p:spTree>
    <p:extLst>
      <p:ext uri="{BB962C8B-B14F-4D97-AF65-F5344CB8AC3E}">
        <p14:creationId xmlns:p14="http://schemas.microsoft.com/office/powerpoint/2010/main" val="205366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US" sz="4000" dirty="0"/>
              <a:t>O</a:t>
            </a:r>
            <a:r>
              <a:rPr lang="en-GB" sz="4000" dirty="0" err="1"/>
              <a:t>ur</a:t>
            </a:r>
            <a:r>
              <a:rPr lang="en-GB" sz="4000" dirty="0"/>
              <a:t> meetings</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US" sz="1400" dirty="0"/>
              <a:t>Every 3 months, we will hold a meeting with </a:t>
            </a:r>
            <a:r>
              <a:rPr lang="en-US" sz="1400"/>
              <a:t>all members, </a:t>
            </a:r>
            <a:r>
              <a:rPr lang="en-US" sz="1400" dirty="0"/>
              <a:t>to discuss ideas, and for members to have their say in existing ideas and campaigns.</a:t>
            </a:r>
          </a:p>
          <a:p>
            <a:r>
              <a:rPr lang="en-US" sz="1400" dirty="0"/>
              <a:t>Sometimes, meetings will have a specific agenda we will need to follow, however, most of the time, the meetings will be open.</a:t>
            </a:r>
          </a:p>
          <a:p>
            <a:r>
              <a:rPr lang="en-US" sz="1400" dirty="0"/>
              <a:t>Sometimes, our meetings will be joined by special guests from other non-member organizations.</a:t>
            </a:r>
          </a:p>
          <a:p>
            <a:r>
              <a:rPr lang="en-US" sz="1400" dirty="0"/>
              <a:t>Any member can suggest a meeting to be held at an earlier date, or another meeting entirely, with everyone, or specific members, or just one-to-one with Transport for South Midlands themselves.</a:t>
            </a:r>
          </a:p>
          <a:p>
            <a:r>
              <a:rPr lang="en-US" sz="1400" dirty="0"/>
              <a:t>One representee from each member council/organization can attend these meetings, preferably a member of the council/organization that has extensive transport knowledge.</a:t>
            </a:r>
            <a:endParaRPr lang="en-GB" sz="1400" dirty="0"/>
          </a:p>
        </p:txBody>
      </p:sp>
    </p:spTree>
    <p:extLst>
      <p:ext uri="{BB962C8B-B14F-4D97-AF65-F5344CB8AC3E}">
        <p14:creationId xmlns:p14="http://schemas.microsoft.com/office/powerpoint/2010/main" val="272851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9504262" cy="1461778"/>
          </a:xfrm>
        </p:spPr>
        <p:txBody>
          <a:bodyPr>
            <a:normAutofit/>
          </a:bodyPr>
          <a:lstStyle/>
          <a:p>
            <a:r>
              <a:rPr lang="en-US" sz="4000" dirty="0"/>
              <a:t>When a concept is proposed</a:t>
            </a:r>
            <a:endParaRPr lang="en-GB" sz="4000" dirty="0"/>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199" y="2313295"/>
            <a:ext cx="7373457" cy="3973205"/>
          </a:xfrm>
        </p:spPr>
        <p:txBody>
          <a:bodyPr>
            <a:noAutofit/>
          </a:bodyPr>
          <a:lstStyle/>
          <a:p>
            <a:r>
              <a:rPr lang="en-US" sz="1400" dirty="0"/>
              <a:t>When one of our members proposes a campaign, the following will happen:</a:t>
            </a:r>
          </a:p>
          <a:p>
            <a:pPr marL="342900" indent="-342900">
              <a:buFont typeface="+mj-lt"/>
              <a:buAutoNum type="arabicPeriod"/>
            </a:pPr>
            <a:r>
              <a:rPr lang="en-US" sz="1200" dirty="0"/>
              <a:t>Other members will submit their kick-off comments on the proposal</a:t>
            </a:r>
          </a:p>
          <a:p>
            <a:pPr marL="342900" indent="-342900">
              <a:buFont typeface="+mj-lt"/>
              <a:buAutoNum type="arabicPeriod"/>
            </a:pPr>
            <a:r>
              <a:rPr lang="en-US" sz="1200" dirty="0"/>
              <a:t>The proposal will undergo an economic analysis. This analysis will be performed by one of the following</a:t>
            </a:r>
          </a:p>
          <a:p>
            <a:pPr lvl="1"/>
            <a:r>
              <a:rPr lang="en-US" sz="1000" dirty="0"/>
              <a:t>A member of TfSM that offered to complete the Economic analysis for us</a:t>
            </a:r>
          </a:p>
          <a:p>
            <a:pPr lvl="1"/>
            <a:r>
              <a:rPr lang="en-US" sz="1000" dirty="0"/>
              <a:t>A sub-national transport body</a:t>
            </a:r>
          </a:p>
          <a:p>
            <a:pPr lvl="1"/>
            <a:r>
              <a:rPr lang="en-US" sz="1000" dirty="0"/>
              <a:t>A transport consultancy firm, preferably local, but may have to be paid. The member that proposed the concept will pay for this economic analysis, but if they aren’t comfortable to, that’s no problem, we will resort to a different means of completing the analysis.</a:t>
            </a:r>
          </a:p>
          <a:p>
            <a:pPr marL="342900" indent="-342900">
              <a:buFont typeface="+mj-lt"/>
              <a:buAutoNum type="arabicPeriod"/>
            </a:pPr>
            <a:r>
              <a:rPr lang="en-US" sz="1200" dirty="0"/>
              <a:t>If the analysis comes back positive, the campaign will be transferred to Sustainable Transport Holdings</a:t>
            </a:r>
          </a:p>
          <a:p>
            <a:pPr marL="800100" lvl="1" indent="-342900">
              <a:buFont typeface="+mj-lt"/>
              <a:buAutoNum type="arabicPeriod"/>
            </a:pPr>
            <a:r>
              <a:rPr lang="en-US" sz="1000" dirty="0"/>
              <a:t>STH will choose one of their subsidiaries to manage the project’s admin.</a:t>
            </a:r>
          </a:p>
          <a:p>
            <a:pPr marL="800100" lvl="1" indent="-342900">
              <a:buFont typeface="+mj-lt"/>
              <a:buAutoNum type="arabicPeriod"/>
            </a:pPr>
            <a:r>
              <a:rPr lang="en-US" sz="1000" dirty="0"/>
              <a:t>A website will be created, and if not already made, a route on Google Earth if it’s a rail related project.</a:t>
            </a:r>
          </a:p>
          <a:p>
            <a:pPr marL="342900" indent="-342900">
              <a:buFont typeface="+mj-lt"/>
              <a:buAutoNum type="arabicPeriod"/>
            </a:pPr>
            <a:r>
              <a:rPr lang="en-US" sz="1200" dirty="0"/>
              <a:t>The member who suggested the idea will approve the above and allow the project to go live</a:t>
            </a:r>
          </a:p>
          <a:p>
            <a:pPr marL="342900" indent="-342900">
              <a:buFont typeface="+mj-lt"/>
              <a:buAutoNum type="arabicPeriod"/>
            </a:pPr>
            <a:r>
              <a:rPr lang="en-US" sz="1200" dirty="0"/>
              <a:t>Comments will be requested by other members of TfSM to then publish to the project's website.</a:t>
            </a:r>
          </a:p>
          <a:p>
            <a:pPr marL="342900" indent="-342900">
              <a:buFont typeface="+mj-lt"/>
              <a:buAutoNum type="arabicPeriod"/>
            </a:pPr>
            <a:r>
              <a:rPr lang="en-US" sz="1200" dirty="0"/>
              <a:t>Supporting members will support the campaigning of the project by helping us lobby the Government and other local councils which aren’t members.</a:t>
            </a:r>
          </a:p>
        </p:txBody>
      </p:sp>
    </p:spTree>
    <p:extLst>
      <p:ext uri="{BB962C8B-B14F-4D97-AF65-F5344CB8AC3E}">
        <p14:creationId xmlns:p14="http://schemas.microsoft.com/office/powerpoint/2010/main" val="335017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9504262" cy="1461778"/>
          </a:xfrm>
        </p:spPr>
        <p:txBody>
          <a:bodyPr>
            <a:normAutofit/>
          </a:bodyPr>
          <a:lstStyle/>
          <a:p>
            <a:r>
              <a:rPr lang="en-US" sz="4000" dirty="0"/>
              <a:t>When a concept is proposed</a:t>
            </a:r>
            <a:endParaRPr lang="en-GB" sz="4000" dirty="0"/>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199" y="2313295"/>
            <a:ext cx="7373457" cy="3973205"/>
          </a:xfrm>
        </p:spPr>
        <p:txBody>
          <a:bodyPr>
            <a:noAutofit/>
          </a:bodyPr>
          <a:lstStyle/>
          <a:p>
            <a:r>
              <a:rPr lang="en-US" sz="1400" dirty="0"/>
              <a:t>At every meeting, Sustainable Transport Holdings will give an update on the projects progress, as well as the original member project proposer, and Transport for South Midlands.</a:t>
            </a:r>
            <a:endParaRPr lang="en-US" sz="1200" dirty="0"/>
          </a:p>
          <a:p>
            <a:r>
              <a:rPr lang="en-US" sz="1400" dirty="0"/>
              <a:t>After the project update, members, supporting and unsupporting, will be asked their opinions and to make formal comments.</a:t>
            </a:r>
          </a:p>
          <a:p>
            <a:r>
              <a:rPr lang="en-US" sz="1400" dirty="0"/>
              <a:t>If the project is approved/denied, the meeting updates for that campaign will cease, unless a member asks to make a comment on the former campaign.</a:t>
            </a:r>
          </a:p>
        </p:txBody>
      </p:sp>
    </p:spTree>
    <p:extLst>
      <p:ext uri="{BB962C8B-B14F-4D97-AF65-F5344CB8AC3E}">
        <p14:creationId xmlns:p14="http://schemas.microsoft.com/office/powerpoint/2010/main" val="208942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0"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r"/>
              <a:ea typeface="+mn-ea"/>
              <a:cs typeface="+mn-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r"/>
              <a:ea typeface="+mn-ea"/>
              <a:cs typeface="+mn-cs"/>
            </a:endParaRPr>
          </a:p>
        </p:txBody>
      </p:sp>
      <p:sp>
        <p:nvSpPr>
          <p:cNvPr id="14" name="Freeform: Shape 13">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B7BB2846-FC1B-49A6-A11F-972419BF2A69}"/>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kern="1200">
                <a:solidFill>
                  <a:schemeClr val="bg1"/>
                </a:solidFill>
                <a:latin typeface="+mj-lt"/>
                <a:ea typeface="+mj-ea"/>
                <a:cs typeface="+mj-cs"/>
              </a:rPr>
              <a:t>Who I am</a:t>
            </a:r>
            <a:endParaRPr lang="en-US" sz="7200" kern="1200" dirty="0">
              <a:solidFill>
                <a:schemeClr val="bg1"/>
              </a:solidFill>
              <a:latin typeface="+mj-lt"/>
              <a:ea typeface="+mj-ea"/>
              <a:cs typeface="+mj-cs"/>
            </a:endParaRPr>
          </a:p>
        </p:txBody>
      </p:sp>
      <p:grpSp>
        <p:nvGrpSpPr>
          <p:cNvPr id="16" name="Group 15">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1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pic>
        <p:nvPicPr>
          <p:cNvPr id="13" name="Picture 12">
            <a:extLst>
              <a:ext uri="{FF2B5EF4-FFF2-40B4-BE49-F238E27FC236}">
                <a16:creationId xmlns:a16="http://schemas.microsoft.com/office/drawing/2014/main" id="{E7D00A69-541E-4102-804B-79D5848A8C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5885" y="1721415"/>
            <a:ext cx="1819903" cy="438370"/>
          </a:xfrm>
          <a:prstGeom prst="rect">
            <a:avLst/>
          </a:prstGeom>
        </p:spPr>
      </p:pic>
    </p:spTree>
    <p:extLst>
      <p:ext uri="{BB962C8B-B14F-4D97-AF65-F5344CB8AC3E}">
        <p14:creationId xmlns:p14="http://schemas.microsoft.com/office/powerpoint/2010/main" val="1321541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6DA1703C-2AEC-4A76-9280-EC7AE3C61A24}"/>
              </a:ext>
            </a:extLst>
          </p:cNvPr>
          <p:cNvSpPr>
            <a:spLocks noGrp="1"/>
          </p:cNvSpPr>
          <p:nvPr>
            <p:ph type="title"/>
          </p:nvPr>
        </p:nvSpPr>
        <p:spPr>
          <a:xfrm>
            <a:off x="752801" y="1106250"/>
            <a:ext cx="5568995" cy="1457002"/>
          </a:xfrm>
        </p:spPr>
        <p:txBody>
          <a:bodyPr anchor="b">
            <a:normAutofit/>
          </a:bodyPr>
          <a:lstStyle/>
          <a:p>
            <a:r>
              <a:rPr lang="en-GB" dirty="0"/>
              <a:t>Hello!</a:t>
            </a: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sp>
        <p:nvSpPr>
          <p:cNvPr id="3" name="Content Placeholder 2">
            <a:extLst>
              <a:ext uri="{FF2B5EF4-FFF2-40B4-BE49-F238E27FC236}">
                <a16:creationId xmlns:a16="http://schemas.microsoft.com/office/drawing/2014/main" id="{A86F0F07-F069-4E59-B1C6-30AA7FCE3175}"/>
              </a:ext>
            </a:extLst>
          </p:cNvPr>
          <p:cNvSpPr>
            <a:spLocks noGrp="1"/>
          </p:cNvSpPr>
          <p:nvPr>
            <p:ph idx="1"/>
          </p:nvPr>
        </p:nvSpPr>
        <p:spPr>
          <a:xfrm>
            <a:off x="809950" y="2668026"/>
            <a:ext cx="6200450" cy="3424725"/>
          </a:xfrm>
        </p:spPr>
        <p:txBody>
          <a:bodyPr anchor="t">
            <a:noAutofit/>
          </a:bodyPr>
          <a:lstStyle/>
          <a:p>
            <a:r>
              <a:rPr lang="en-GB" sz="1400" dirty="0"/>
              <a:t>I'm Harry Burr, a 14 year old railway campaigner based in Northampton.</a:t>
            </a:r>
          </a:p>
          <a:p>
            <a:r>
              <a:rPr lang="en-GB" sz="1400" dirty="0"/>
              <a:t>I lived in Canterbury in Kent for around 9 years before moving to Northampton. As you may know, Kent has a plethora of railway stations (almost 100) compared to Northamptonshire's 6.</a:t>
            </a:r>
          </a:p>
          <a:p>
            <a:r>
              <a:rPr lang="en-GB" sz="1400" dirty="0"/>
              <a:t>I am increasingly aware of the view that something has to be done about this; Northamptonshire is lagging behind the rest of the UK in rail travel.</a:t>
            </a:r>
          </a:p>
          <a:p>
            <a:r>
              <a:rPr lang="en-GB" sz="1400" dirty="0"/>
              <a:t>During Lockdown 1.0 in March and April, I had a lot of extra time on my hands, and started researching the way the rail industry works, including franchising, the Beeching cuts, and railway lines in the UK.</a:t>
            </a:r>
          </a:p>
          <a:p>
            <a:r>
              <a:rPr lang="en-GB" sz="1400" dirty="0"/>
              <a:t>With this extra knowledge, and time, I started two new projects, one being a new railway station for Daventry, and another being a new railway line for Northamptonshire.</a:t>
            </a:r>
          </a:p>
        </p:txBody>
      </p:sp>
      <p:pic>
        <p:nvPicPr>
          <p:cNvPr id="13" name="Picture 12" descr="A picture containing text, person, computer, indoor&#10;&#10;Description automatically generated">
            <a:extLst>
              <a:ext uri="{FF2B5EF4-FFF2-40B4-BE49-F238E27FC236}">
                <a16:creationId xmlns:a16="http://schemas.microsoft.com/office/drawing/2014/main" id="{D16236AC-66FC-407D-AF5F-30147A4954EF}"/>
              </a:ext>
            </a:extLst>
          </p:cNvPr>
          <p:cNvPicPr>
            <a:picLocks noChangeAspect="1"/>
          </p:cNvPicPr>
          <p:nvPr/>
        </p:nvPicPr>
        <p:blipFill rotWithShape="1">
          <a:blip r:embed="rId2">
            <a:extLst>
              <a:ext uri="{28A0092B-C50C-407E-A947-70E740481C1C}">
                <a14:useLocalDpi xmlns:a14="http://schemas.microsoft.com/office/drawing/2010/main" val="0"/>
              </a:ext>
            </a:extLst>
          </a:blip>
          <a:srcRect l="17100" r="6812" b="5277"/>
          <a:stretch/>
        </p:blipFill>
        <p:spPr>
          <a:xfrm>
            <a:off x="8060311" y="10"/>
            <a:ext cx="4131688" cy="6857990"/>
          </a:xfrm>
          <a:prstGeom prst="rect">
            <a:avLst/>
          </a:prstGeom>
        </p:spPr>
      </p:pic>
    </p:spTree>
    <p:extLst>
      <p:ext uri="{BB962C8B-B14F-4D97-AF65-F5344CB8AC3E}">
        <p14:creationId xmlns:p14="http://schemas.microsoft.com/office/powerpoint/2010/main" val="2752446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6DA1703C-2AEC-4A76-9280-EC7AE3C61A24}"/>
              </a:ext>
            </a:extLst>
          </p:cNvPr>
          <p:cNvSpPr>
            <a:spLocks noGrp="1"/>
          </p:cNvSpPr>
          <p:nvPr>
            <p:ph type="title"/>
          </p:nvPr>
        </p:nvSpPr>
        <p:spPr>
          <a:xfrm>
            <a:off x="752801" y="1106250"/>
            <a:ext cx="5568995" cy="1457002"/>
          </a:xfrm>
        </p:spPr>
        <p:txBody>
          <a:bodyPr anchor="b">
            <a:normAutofit/>
          </a:bodyPr>
          <a:lstStyle/>
          <a:p>
            <a:r>
              <a:rPr lang="en-GB" dirty="0"/>
              <a:t>Hello!</a:t>
            </a: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sp>
        <p:nvSpPr>
          <p:cNvPr id="3" name="Content Placeholder 2">
            <a:extLst>
              <a:ext uri="{FF2B5EF4-FFF2-40B4-BE49-F238E27FC236}">
                <a16:creationId xmlns:a16="http://schemas.microsoft.com/office/drawing/2014/main" id="{A86F0F07-F069-4E59-B1C6-30AA7FCE3175}"/>
              </a:ext>
            </a:extLst>
          </p:cNvPr>
          <p:cNvSpPr>
            <a:spLocks noGrp="1"/>
          </p:cNvSpPr>
          <p:nvPr>
            <p:ph idx="1"/>
          </p:nvPr>
        </p:nvSpPr>
        <p:spPr>
          <a:xfrm>
            <a:off x="809950" y="2668027"/>
            <a:ext cx="6200450" cy="1444938"/>
          </a:xfrm>
        </p:spPr>
        <p:txBody>
          <a:bodyPr anchor="t">
            <a:noAutofit/>
          </a:bodyPr>
          <a:lstStyle/>
          <a:p>
            <a:r>
              <a:rPr lang="en-US" sz="1400" dirty="0"/>
              <a:t>During the development of my projects, and the first steps of campaigning, I would have never even dreamed of this much help from organizations, on a national, local, and regional level.</a:t>
            </a:r>
          </a:p>
          <a:p>
            <a:r>
              <a:rPr lang="en-US" sz="1400" dirty="0"/>
              <a:t>People from all areas of the UK have helped me along my way, and here are just a few of them, including massive multinationals, to local not-for-profit organizations.</a:t>
            </a:r>
            <a:endParaRPr lang="en-GB" sz="1400" dirty="0"/>
          </a:p>
        </p:txBody>
      </p:sp>
      <p:pic>
        <p:nvPicPr>
          <p:cNvPr id="13" name="Picture 12" descr="A picture containing text, person, computer, indoor&#10;&#10;Description automatically generated">
            <a:extLst>
              <a:ext uri="{FF2B5EF4-FFF2-40B4-BE49-F238E27FC236}">
                <a16:creationId xmlns:a16="http://schemas.microsoft.com/office/drawing/2014/main" id="{D16236AC-66FC-407D-AF5F-30147A4954EF}"/>
              </a:ext>
            </a:extLst>
          </p:cNvPr>
          <p:cNvPicPr>
            <a:picLocks noChangeAspect="1"/>
          </p:cNvPicPr>
          <p:nvPr/>
        </p:nvPicPr>
        <p:blipFill rotWithShape="1">
          <a:blip r:embed="rId2">
            <a:extLst>
              <a:ext uri="{28A0092B-C50C-407E-A947-70E740481C1C}">
                <a14:useLocalDpi xmlns:a14="http://schemas.microsoft.com/office/drawing/2010/main" val="0"/>
              </a:ext>
            </a:extLst>
          </a:blip>
          <a:srcRect l="17100" r="6812" b="5277"/>
          <a:stretch/>
        </p:blipFill>
        <p:spPr>
          <a:xfrm>
            <a:off x="8060311" y="10"/>
            <a:ext cx="4131688" cy="6857990"/>
          </a:xfrm>
          <a:prstGeom prst="rect">
            <a:avLst/>
          </a:prstGeom>
        </p:spPr>
      </p:pic>
      <p:grpSp>
        <p:nvGrpSpPr>
          <p:cNvPr id="15" name="Group 14">
            <a:extLst>
              <a:ext uri="{FF2B5EF4-FFF2-40B4-BE49-F238E27FC236}">
                <a16:creationId xmlns:a16="http://schemas.microsoft.com/office/drawing/2014/main" id="{916759CE-88DF-4303-89C9-431C4CC30238}"/>
              </a:ext>
            </a:extLst>
          </p:cNvPr>
          <p:cNvGrpSpPr/>
          <p:nvPr/>
        </p:nvGrpSpPr>
        <p:grpSpPr>
          <a:xfrm>
            <a:off x="539238" y="4112965"/>
            <a:ext cx="6569869" cy="2484684"/>
            <a:chOff x="539238" y="4112965"/>
            <a:chExt cx="6569869" cy="2484684"/>
          </a:xfrm>
        </p:grpSpPr>
        <p:pic>
          <p:nvPicPr>
            <p:cNvPr id="3074" name="Picture 2" descr="Oct 18.pub">
              <a:extLst>
                <a:ext uri="{FF2B5EF4-FFF2-40B4-BE49-F238E27FC236}">
                  <a16:creationId xmlns:a16="http://schemas.microsoft.com/office/drawing/2014/main" id="{27B77D1B-38E3-40A2-9FD4-AF80967CB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317" y="4133852"/>
              <a:ext cx="879419" cy="4355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ront Page - Welland Valley Rail">
              <a:extLst>
                <a:ext uri="{FF2B5EF4-FFF2-40B4-BE49-F238E27FC236}">
                  <a16:creationId xmlns:a16="http://schemas.microsoft.com/office/drawing/2014/main" id="{C1107631-2ED9-41AE-8324-BE479E6A9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8863" y="4112965"/>
              <a:ext cx="1052550" cy="4947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E11E977-8DBA-4DBA-BD51-7C82713A7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753" y="4261107"/>
              <a:ext cx="881790" cy="2514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ome | Northampton Chronicle and Echo">
              <a:extLst>
                <a:ext uri="{FF2B5EF4-FFF2-40B4-BE49-F238E27FC236}">
                  <a16:creationId xmlns:a16="http://schemas.microsoft.com/office/drawing/2014/main" id="{5636ADD7-B26F-4630-88D9-AA0A386D6B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6869" y="4289681"/>
              <a:ext cx="1024599" cy="20662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ome | Banbury Guardian">
              <a:extLst>
                <a:ext uri="{FF2B5EF4-FFF2-40B4-BE49-F238E27FC236}">
                  <a16:creationId xmlns:a16="http://schemas.microsoft.com/office/drawing/2014/main" id="{E09798C5-597C-433D-BEFD-4764A8BC36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856" y="4876176"/>
              <a:ext cx="1157549" cy="23343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ome | Daventry Express">
              <a:extLst>
                <a:ext uri="{FF2B5EF4-FFF2-40B4-BE49-F238E27FC236}">
                  <a16:creationId xmlns:a16="http://schemas.microsoft.com/office/drawing/2014/main" id="{DDF1ED7D-EF82-4853-82C7-5BA74264BF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8862" y="4921852"/>
              <a:ext cx="1236853" cy="24943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Who's Who">
              <a:extLst>
                <a:ext uri="{FF2B5EF4-FFF2-40B4-BE49-F238E27FC236}">
                  <a16:creationId xmlns:a16="http://schemas.microsoft.com/office/drawing/2014/main" id="{50CBDFAC-BAE3-47CA-9B2C-E5A0945DEE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686" y="4876176"/>
              <a:ext cx="1041667" cy="23343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Weedon Bec Parish Council - Home | Facebook">
              <a:extLst>
                <a:ext uri="{FF2B5EF4-FFF2-40B4-BE49-F238E27FC236}">
                  <a16:creationId xmlns:a16="http://schemas.microsoft.com/office/drawing/2014/main" id="{F0B79624-A53B-46DD-99CD-F9F6A760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326" t="8726" r="16232" b="12897"/>
            <a:stretch/>
          </p:blipFill>
          <p:spPr bwMode="auto">
            <a:xfrm>
              <a:off x="6232706" y="4758360"/>
              <a:ext cx="424128" cy="460664"/>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aventry District Council - Holcot Parish">
              <a:extLst>
                <a:ext uri="{FF2B5EF4-FFF2-40B4-BE49-F238E27FC236}">
                  <a16:creationId xmlns:a16="http://schemas.microsoft.com/office/drawing/2014/main" id="{9F0B8367-7BB9-4026-961C-53172777DD5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238" y="5408900"/>
              <a:ext cx="1792489" cy="4355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South Northamptonshire Council Homepage">
              <a:extLst>
                <a:ext uri="{FF2B5EF4-FFF2-40B4-BE49-F238E27FC236}">
                  <a16:creationId xmlns:a16="http://schemas.microsoft.com/office/drawing/2014/main" id="{76DF8A0F-E832-4F8E-8F3E-384AB636C0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1564" y="5406819"/>
              <a:ext cx="1236851" cy="495173"/>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Home | West Midlands Rail Executive">
              <a:extLst>
                <a:ext uri="{FF2B5EF4-FFF2-40B4-BE49-F238E27FC236}">
                  <a16:creationId xmlns:a16="http://schemas.microsoft.com/office/drawing/2014/main" id="{C5CCAEC1-C7B0-468B-9CB4-7EC570838A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92640" y="5532588"/>
              <a:ext cx="1117901" cy="325327"/>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East West Rail - Wikipedia">
              <a:extLst>
                <a:ext uri="{FF2B5EF4-FFF2-40B4-BE49-F238E27FC236}">
                  <a16:creationId xmlns:a16="http://schemas.microsoft.com/office/drawing/2014/main" id="{484960DC-AC10-4385-A3B3-7223FE75F86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5655" y="6104826"/>
              <a:ext cx="1100051" cy="492823"/>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Coronavirus: London Northwestern Railway to issue updated timetable - West  Midlands Trains">
              <a:extLst>
                <a:ext uri="{FF2B5EF4-FFF2-40B4-BE49-F238E27FC236}">
                  <a16:creationId xmlns:a16="http://schemas.microsoft.com/office/drawing/2014/main" id="{48C61F24-5C25-4C8D-B53D-BF9AB7538B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28863" y="6197526"/>
              <a:ext cx="1340932" cy="364677"/>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8072EB69-0B51-433B-B6B1-170B27AED2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6359" y="6267960"/>
              <a:ext cx="1014568" cy="253642"/>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Northamptonshire County Association of Local Councils">
              <a:extLst>
                <a:ext uri="{FF2B5EF4-FFF2-40B4-BE49-F238E27FC236}">
                  <a16:creationId xmlns:a16="http://schemas.microsoft.com/office/drawing/2014/main" id="{356A9A11-B9CD-465A-A28A-DAFD52BBD4D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27317" y="6259821"/>
              <a:ext cx="881790" cy="236230"/>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West Midlands Combined Authority - Wikipedia">
              <a:extLst>
                <a:ext uri="{FF2B5EF4-FFF2-40B4-BE49-F238E27FC236}">
                  <a16:creationId xmlns:a16="http://schemas.microsoft.com/office/drawing/2014/main" id="{B15AB2B5-D084-4598-9817-67299B184CF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85253" y="5381321"/>
              <a:ext cx="882853" cy="5628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36912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0"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r"/>
              <a:ea typeface="+mn-ea"/>
              <a:cs typeface="+mn-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r"/>
              <a:ea typeface="+mn-ea"/>
              <a:cs typeface="+mn-cs"/>
            </a:endParaRPr>
          </a:p>
        </p:txBody>
      </p:sp>
      <p:sp>
        <p:nvSpPr>
          <p:cNvPr id="14" name="Freeform: Shape 13">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B7BB2846-FC1B-49A6-A11F-972419BF2A69}"/>
              </a:ext>
            </a:extLst>
          </p:cNvPr>
          <p:cNvSpPr>
            <a:spLocks noGrp="1"/>
          </p:cNvSpPr>
          <p:nvPr>
            <p:ph type="title"/>
          </p:nvPr>
        </p:nvSpPr>
        <p:spPr>
          <a:xfrm>
            <a:off x="880280" y="2961564"/>
            <a:ext cx="5403073" cy="3268639"/>
          </a:xfrm>
        </p:spPr>
        <p:txBody>
          <a:bodyPr vert="horz" lIns="91440" tIns="45720" rIns="91440" bIns="45720" rtlCol="0" anchor="ctr">
            <a:normAutofit/>
          </a:bodyPr>
          <a:lstStyle/>
          <a:p>
            <a:r>
              <a:rPr lang="en-US" sz="7200" kern="1200" dirty="0">
                <a:solidFill>
                  <a:schemeClr val="bg1"/>
                </a:solidFill>
                <a:latin typeface="+mj-lt"/>
                <a:ea typeface="+mj-ea"/>
                <a:cs typeface="+mj-cs"/>
              </a:rPr>
              <a:t>My existing projects</a:t>
            </a:r>
          </a:p>
        </p:txBody>
      </p:sp>
      <p:grpSp>
        <p:nvGrpSpPr>
          <p:cNvPr id="16" name="Group 15">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1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pic>
        <p:nvPicPr>
          <p:cNvPr id="13" name="Picture 12">
            <a:extLst>
              <a:ext uri="{FF2B5EF4-FFF2-40B4-BE49-F238E27FC236}">
                <a16:creationId xmlns:a16="http://schemas.microsoft.com/office/drawing/2014/main" id="{FB52953D-1738-41B5-8093-DE48A95A6A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5885" y="1721415"/>
            <a:ext cx="1819903" cy="438370"/>
          </a:xfrm>
          <a:prstGeom prst="rect">
            <a:avLst/>
          </a:prstGeom>
        </p:spPr>
      </p:pic>
    </p:spTree>
    <p:extLst>
      <p:ext uri="{BB962C8B-B14F-4D97-AF65-F5344CB8AC3E}">
        <p14:creationId xmlns:p14="http://schemas.microsoft.com/office/powerpoint/2010/main" val="2827200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5130795" cy="1461778"/>
          </a:xfrm>
        </p:spPr>
        <p:txBody>
          <a:bodyPr>
            <a:normAutofit/>
          </a:bodyPr>
          <a:lstStyle/>
          <a:p>
            <a:r>
              <a:rPr lang="en-GB" sz="4000" dirty="0"/>
              <a:t>Weedon Station Project.</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100" dirty="0"/>
              <a:t>During Lockdown 1.0, I was shocked by how little Northamptonshire had in terms of rail travel, without a station on the West Coast Main Line in the entire county. </a:t>
            </a:r>
          </a:p>
          <a:p>
            <a:r>
              <a:rPr lang="en-GB" sz="1100" dirty="0"/>
              <a:t>I wanted to change this, so I formed the Weedon Station Project, with a goal to reinstate the railway station in Weedon, acting as a Daventry Parkway station, serving one of the largest towns in the UK without a rail link (Daventry, of course), now at a 25,000 population, only set to increase.</a:t>
            </a:r>
          </a:p>
          <a:p>
            <a:r>
              <a:rPr lang="en-GB" sz="1100" dirty="0"/>
              <a:t>The station in Weedon will be located just under an A45 road bridge, around a 5 minute drive and 20 minute bike ride from the Daventry high street.</a:t>
            </a:r>
          </a:p>
          <a:p>
            <a:r>
              <a:rPr lang="en-GB" sz="1100" dirty="0"/>
              <a:t>A big target for this station is accessibility, especially via wheelchair, which Long Buckby currently has totally none of.</a:t>
            </a:r>
          </a:p>
          <a:p>
            <a:r>
              <a:rPr lang="en-GB" sz="1100" dirty="0"/>
              <a:t>Although this station will act as a parkway station, we will be encouraging sustainable transport to get to and from the station. One of the ways we can do this is offering efficient bus connections to nearby towns </a:t>
            </a:r>
          </a:p>
          <a:p>
            <a:pPr lvl="1"/>
            <a:r>
              <a:rPr lang="en-GB" sz="1100" dirty="0"/>
              <a:t>One of the more environmentally friendly ways of getting to and from the station is via bike, being only a 20 minute ride to the station from the town centre, and vice versa.</a:t>
            </a:r>
          </a:p>
          <a:p>
            <a:pPr lvl="1"/>
            <a:r>
              <a:rPr lang="en-GB" sz="1100" dirty="0"/>
              <a:t>As well as this, more and more towns in Northamptonshire are getting e-scooter schemes, which could also happen in Daventry which could link in well with the new station. A new footpath and bikeway could also be built from Daventry to the new station, possibly.</a:t>
            </a:r>
          </a:p>
          <a:p>
            <a:pPr lvl="1"/>
            <a:r>
              <a:rPr lang="en-GB" sz="1100" dirty="0"/>
              <a:t>EV chargers will be in place at the station, allowing a “charge and ride” system, if you like</a:t>
            </a:r>
          </a:p>
        </p:txBody>
      </p:sp>
      <p:pic>
        <p:nvPicPr>
          <p:cNvPr id="1026" name="Picture 2" descr="Worcestershire Parkway railway station - Wikipedia">
            <a:extLst>
              <a:ext uri="{FF2B5EF4-FFF2-40B4-BE49-F238E27FC236}">
                <a16:creationId xmlns:a16="http://schemas.microsoft.com/office/drawing/2014/main" id="{85A4C977-0E12-4004-8519-7110EC7A90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12" r="19701"/>
          <a:stretch/>
        </p:blipFill>
        <p:spPr bwMode="auto">
          <a:xfrm>
            <a:off x="7960963" y="790981"/>
            <a:ext cx="4029488" cy="3358533"/>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10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3" name="Rectangle 198">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838202" y="365125"/>
            <a:ext cx="4877432" cy="1938076"/>
          </a:xfrm>
        </p:spPr>
        <p:txBody>
          <a:bodyPr>
            <a:normAutofit/>
          </a:bodyPr>
          <a:lstStyle/>
          <a:p>
            <a:r>
              <a:rPr lang="en-GB" dirty="0"/>
              <a:t>South Northants Link.</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838201" y="2482589"/>
            <a:ext cx="5800724" cy="3694373"/>
          </a:xfrm>
        </p:spPr>
        <p:txBody>
          <a:bodyPr>
            <a:normAutofit fontScale="62500" lnSpcReduction="20000"/>
          </a:bodyPr>
          <a:lstStyle/>
          <a:p>
            <a:r>
              <a:rPr lang="en-GB" sz="2000" dirty="0"/>
              <a:t>In August, just before I went back to education, I advanced my efforts to include an entirely new railway line serving Northampton, South Northants, Daventry, North Oxfordshire, Southam and Leamington Spa, which I have named South Northants Link, using old and new track formations.</a:t>
            </a:r>
          </a:p>
          <a:p>
            <a:r>
              <a:rPr lang="en-GB" sz="2000" dirty="0"/>
              <a:t>The new line will serve towns such as Towcester, Brackley, and of course, Daventry, some of the largest towns in the country without a rail link.</a:t>
            </a:r>
          </a:p>
          <a:p>
            <a:r>
              <a:rPr lang="en-GB" sz="2000" dirty="0"/>
              <a:t>The line will also connect the large town of Northampton to the towns of Banbury and Leamington Spa in Oxfordshire and Warwickshire respectively.</a:t>
            </a:r>
          </a:p>
          <a:p>
            <a:r>
              <a:rPr lang="en-GB" sz="2000" dirty="0"/>
              <a:t>The new link is somewhat similar to the Marston Vale Line operating between Bedford and Bletchley in Milton Keynes.</a:t>
            </a:r>
          </a:p>
          <a:p>
            <a:r>
              <a:rPr lang="en-GB" sz="2000" dirty="0"/>
              <a:t>Daventry is one of the largest towns in the UK (pop. 25,000) without a rail link.</a:t>
            </a:r>
          </a:p>
          <a:p>
            <a:r>
              <a:rPr lang="en-GB" sz="2000" dirty="0"/>
              <a:t>The economy will receive a massive boost if the line gets the go ahead, allowing communities with bad public transport, especially Daventry, to get reconnected to the rail network.</a:t>
            </a:r>
          </a:p>
          <a:p>
            <a:r>
              <a:rPr lang="en-GB" sz="2000" dirty="0"/>
              <a:t>Northamptonshire would no longer be known for bad rail links, and Northampton would receive it’s second station, finally.</a:t>
            </a:r>
          </a:p>
        </p:txBody>
      </p:sp>
      <p:pic>
        <p:nvPicPr>
          <p:cNvPr id="2050" name="Picture 2">
            <a:extLst>
              <a:ext uri="{FF2B5EF4-FFF2-40B4-BE49-F238E27FC236}">
                <a16:creationId xmlns:a16="http://schemas.microsoft.com/office/drawing/2014/main" id="{9D91DD16-E983-4A78-A1FA-AC8A7A680A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3" r="-1" b="-1"/>
          <a:stretch/>
        </p:blipFill>
        <p:spPr bwMode="auto">
          <a:xfrm>
            <a:off x="7010399" y="2409826"/>
            <a:ext cx="5089173" cy="25798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5A4C977-0E12-4004-8519-7110EC7A9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37" b="2837"/>
          <a:stretch/>
        </p:blipFill>
        <p:spPr bwMode="auto">
          <a:xfrm>
            <a:off x="6476368" y="0"/>
            <a:ext cx="5712584" cy="2457454"/>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69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pic>
        <p:nvPicPr>
          <p:cNvPr id="5" name="Picture 4">
            <a:extLst>
              <a:ext uri="{FF2B5EF4-FFF2-40B4-BE49-F238E27FC236}">
                <a16:creationId xmlns:a16="http://schemas.microsoft.com/office/drawing/2014/main" id="{4DCDC0F3-377A-461D-A4A0-5849F5B44EA6}"/>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8930" b="6801"/>
          <a:stretch/>
        </p:blipFill>
        <p:spPr>
          <a:xfrm>
            <a:off x="20" y="1"/>
            <a:ext cx="12191980" cy="6857999"/>
          </a:xfrm>
          <a:prstGeom prst="rect">
            <a:avLst/>
          </a:prstGeom>
        </p:spPr>
      </p:pic>
      <p:sp>
        <p:nvSpPr>
          <p:cNvPr id="2" name="Title 1">
            <a:extLst>
              <a:ext uri="{FF2B5EF4-FFF2-40B4-BE49-F238E27FC236}">
                <a16:creationId xmlns:a16="http://schemas.microsoft.com/office/drawing/2014/main" id="{B3CD4C2A-6049-49E0-BF4E-8C8661F4B966}"/>
              </a:ext>
            </a:extLst>
          </p:cNvPr>
          <p:cNvSpPr>
            <a:spLocks noGrp="1"/>
          </p:cNvSpPr>
          <p:nvPr>
            <p:ph type="title"/>
          </p:nvPr>
        </p:nvSpPr>
        <p:spPr>
          <a:xfrm>
            <a:off x="323854" y="1065862"/>
            <a:ext cx="3827511" cy="4726276"/>
          </a:xfrm>
        </p:spPr>
        <p:txBody>
          <a:bodyPr>
            <a:normAutofit/>
          </a:bodyPr>
          <a:lstStyle/>
          <a:p>
            <a:pPr algn="r"/>
            <a:r>
              <a:rPr lang="en-US" sz="3100" dirty="0">
                <a:solidFill>
                  <a:srgbClr val="FFFFFF"/>
                </a:solidFill>
              </a:rPr>
              <a:t>Sustainable Transport Northamptonshire</a:t>
            </a:r>
            <a:endParaRPr lang="en-GB" sz="3100" dirty="0">
              <a:solidFill>
                <a:srgbClr val="FFFFFF"/>
              </a:solidFill>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EDF6CA-E50D-40E0-BE09-748AF0F9EB20}"/>
              </a:ext>
            </a:extLst>
          </p:cNvPr>
          <p:cNvSpPr>
            <a:spLocks noGrp="1"/>
          </p:cNvSpPr>
          <p:nvPr>
            <p:ph idx="1"/>
          </p:nvPr>
        </p:nvSpPr>
        <p:spPr>
          <a:xfrm>
            <a:off x="5155379" y="1065862"/>
            <a:ext cx="6588936" cy="4726276"/>
          </a:xfrm>
        </p:spPr>
        <p:txBody>
          <a:bodyPr anchor="ctr">
            <a:normAutofit/>
          </a:bodyPr>
          <a:lstStyle/>
          <a:p>
            <a:r>
              <a:rPr lang="en-US" sz="2000" dirty="0">
                <a:solidFill>
                  <a:srgbClr val="FFFFFF"/>
                </a:solidFill>
              </a:rPr>
              <a:t>Earlier this year, I found out managing multiple projects under multiple umbrellas is hard, so I formed Sustainable Transport Northamptonshire to help me manage all these campaigns.</a:t>
            </a:r>
          </a:p>
          <a:p>
            <a:r>
              <a:rPr lang="en-US" sz="2000" dirty="0">
                <a:solidFill>
                  <a:srgbClr val="FFFFFF"/>
                </a:solidFill>
              </a:rPr>
              <a:t>Sustainable Transport Northamptonshire saves me money, time and management hardships by allowing me to put everything under one name, one email address, one account etc.</a:t>
            </a:r>
          </a:p>
          <a:p>
            <a:r>
              <a:rPr lang="en-US" sz="2000" dirty="0">
                <a:solidFill>
                  <a:srgbClr val="FFFFFF"/>
                </a:solidFill>
              </a:rPr>
              <a:t>We are currently operating as an unincorporated association, a type of organization that isn’t registered with the Government yet, however, we are a not-for-profit.</a:t>
            </a:r>
            <a:endParaRPr lang="en-GB" sz="2000" dirty="0">
              <a:solidFill>
                <a:srgbClr val="FFFFFF"/>
              </a:solidFill>
            </a:endParaRPr>
          </a:p>
        </p:txBody>
      </p:sp>
    </p:spTree>
    <p:extLst>
      <p:ext uri="{BB962C8B-B14F-4D97-AF65-F5344CB8AC3E}">
        <p14:creationId xmlns:p14="http://schemas.microsoft.com/office/powerpoint/2010/main" val="329217250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0"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r"/>
              <a:ea typeface="+mn-ea"/>
              <a:cs typeface="+mn-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r"/>
              <a:ea typeface="+mn-ea"/>
              <a:cs typeface="+mn-cs"/>
            </a:endParaRPr>
          </a:p>
        </p:txBody>
      </p:sp>
      <p:sp>
        <p:nvSpPr>
          <p:cNvPr id="14" name="Freeform: Shape 13">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B7BB2846-FC1B-49A6-A11F-972419BF2A69}"/>
              </a:ext>
            </a:extLst>
          </p:cNvPr>
          <p:cNvSpPr>
            <a:spLocks noGrp="1"/>
          </p:cNvSpPr>
          <p:nvPr>
            <p:ph type="title"/>
          </p:nvPr>
        </p:nvSpPr>
        <p:spPr>
          <a:xfrm>
            <a:off x="880280" y="2961564"/>
            <a:ext cx="5403073" cy="3268639"/>
          </a:xfrm>
        </p:spPr>
        <p:txBody>
          <a:bodyPr vert="horz" lIns="91440" tIns="45720" rIns="91440" bIns="45720" rtlCol="0" anchor="ctr">
            <a:normAutofit/>
          </a:bodyPr>
          <a:lstStyle/>
          <a:p>
            <a:r>
              <a:rPr lang="en-US" sz="7200" kern="1200" dirty="0">
                <a:solidFill>
                  <a:schemeClr val="bg1"/>
                </a:solidFill>
                <a:latin typeface="+mj-lt"/>
                <a:ea typeface="+mj-ea"/>
                <a:cs typeface="+mj-cs"/>
              </a:rPr>
              <a:t>Transport for South Midlands</a:t>
            </a:r>
          </a:p>
        </p:txBody>
      </p:sp>
      <p:grpSp>
        <p:nvGrpSpPr>
          <p:cNvPr id="16" name="Group 15">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1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pic>
        <p:nvPicPr>
          <p:cNvPr id="13" name="Picture 12">
            <a:extLst>
              <a:ext uri="{FF2B5EF4-FFF2-40B4-BE49-F238E27FC236}">
                <a16:creationId xmlns:a16="http://schemas.microsoft.com/office/drawing/2014/main" id="{FB52953D-1738-41B5-8093-DE48A95A6A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5885" y="1721415"/>
            <a:ext cx="1819903" cy="438370"/>
          </a:xfrm>
          <a:prstGeom prst="rect">
            <a:avLst/>
          </a:prstGeom>
        </p:spPr>
      </p:pic>
    </p:spTree>
    <p:extLst>
      <p:ext uri="{BB962C8B-B14F-4D97-AF65-F5344CB8AC3E}">
        <p14:creationId xmlns:p14="http://schemas.microsoft.com/office/powerpoint/2010/main" val="2577613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ustainable Transport Northamptonshire Theme">
      <a:majorFont>
        <a:latin typeface="Inter SemiBold"/>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1608</Words>
  <Application>Microsoft Office PowerPoint</Application>
  <PresentationFormat>Widescreen</PresentationFormat>
  <Paragraphs>70</Paragraphs>
  <Slides>16</Slides>
  <Notes>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Inter</vt:lpstr>
      <vt:lpstr>Inter Medium</vt:lpstr>
      <vt:lpstr>Inter SemiBold</vt:lpstr>
      <vt:lpstr>Office Theme</vt:lpstr>
      <vt:lpstr>1_Office Theme</vt:lpstr>
      <vt:lpstr>PowerPoint Presentation</vt:lpstr>
      <vt:lpstr>Who I am</vt:lpstr>
      <vt:lpstr>Hello!</vt:lpstr>
      <vt:lpstr>Hello!</vt:lpstr>
      <vt:lpstr>My existing projects</vt:lpstr>
      <vt:lpstr>Weedon Station Project.</vt:lpstr>
      <vt:lpstr>South Northants Link.</vt:lpstr>
      <vt:lpstr>Sustainable Transport Northamptonshire</vt:lpstr>
      <vt:lpstr>Transport for South Midlands</vt:lpstr>
      <vt:lpstr>Who we are</vt:lpstr>
      <vt:lpstr>Where is the South Midlands?</vt:lpstr>
      <vt:lpstr>Our goals</vt:lpstr>
      <vt:lpstr>Benefits of joining us</vt:lpstr>
      <vt:lpstr>Our meetings</vt:lpstr>
      <vt:lpstr>When a concept is proposed</vt:lpstr>
      <vt:lpstr>When a concept is proposed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 Burr</dc:creator>
  <cp:lastModifiedBy>Harry Burr</cp:lastModifiedBy>
  <cp:revision>6</cp:revision>
  <dcterms:created xsi:type="dcterms:W3CDTF">2021-01-03T23:31:00Z</dcterms:created>
  <dcterms:modified xsi:type="dcterms:W3CDTF">2021-01-06T12:38:11Z</dcterms:modified>
</cp:coreProperties>
</file>